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525" r:id="rId2"/>
    <p:sldId id="257" r:id="rId3"/>
    <p:sldId id="259" r:id="rId4"/>
    <p:sldId id="260" r:id="rId5"/>
    <p:sldId id="262" r:id="rId6"/>
    <p:sldId id="263" r:id="rId7"/>
    <p:sldId id="264" r:id="rId8"/>
    <p:sldId id="277" r:id="rId9"/>
    <p:sldId id="527" r:id="rId10"/>
    <p:sldId id="555" r:id="rId11"/>
    <p:sldId id="317" r:id="rId12"/>
    <p:sldId id="556" r:id="rId13"/>
    <p:sldId id="528" r:id="rId14"/>
    <p:sldId id="557" r:id="rId15"/>
    <p:sldId id="549" r:id="rId16"/>
    <p:sldId id="342" r:id="rId17"/>
    <p:sldId id="258" r:id="rId18"/>
    <p:sldId id="343" r:id="rId19"/>
    <p:sldId id="558" r:id="rId20"/>
    <p:sldId id="485" r:id="rId21"/>
    <p:sldId id="478" r:id="rId22"/>
    <p:sldId id="576" r:id="rId23"/>
    <p:sldId id="444" r:id="rId24"/>
    <p:sldId id="445" r:id="rId25"/>
    <p:sldId id="465" r:id="rId26"/>
    <p:sldId id="358" r:id="rId27"/>
    <p:sldId id="588" r:id="rId28"/>
    <p:sldId id="270" r:id="rId29"/>
    <p:sldId id="526" r:id="rId30"/>
    <p:sldId id="529" r:id="rId31"/>
    <p:sldId id="565" r:id="rId32"/>
    <p:sldId id="450" r:id="rId33"/>
    <p:sldId id="448" r:id="rId34"/>
    <p:sldId id="449" r:id="rId35"/>
    <p:sldId id="566" r:id="rId36"/>
    <p:sldId id="532" r:id="rId37"/>
    <p:sldId id="395" r:id="rId38"/>
    <p:sldId id="394" r:id="rId39"/>
    <p:sldId id="396" r:id="rId40"/>
    <p:sldId id="398" r:id="rId41"/>
    <p:sldId id="416" r:id="rId42"/>
    <p:sldId id="486" r:id="rId43"/>
    <p:sldId id="420" r:id="rId44"/>
    <p:sldId id="421" r:id="rId45"/>
    <p:sldId id="424" r:id="rId46"/>
    <p:sldId id="422" r:id="rId47"/>
    <p:sldId id="291" r:id="rId48"/>
    <p:sldId id="533" r:id="rId49"/>
    <p:sldId id="386" r:id="rId50"/>
    <p:sldId id="387" r:id="rId51"/>
    <p:sldId id="561" r:id="rId52"/>
    <p:sldId id="388" r:id="rId53"/>
    <p:sldId id="293" r:id="rId54"/>
    <p:sldId id="489" r:id="rId55"/>
    <p:sldId id="494" r:id="rId56"/>
    <p:sldId id="389" r:id="rId57"/>
    <p:sldId id="550" r:id="rId58"/>
    <p:sldId id="505" r:id="rId59"/>
    <p:sldId id="577" r:id="rId60"/>
    <p:sldId id="578" r:id="rId61"/>
    <p:sldId id="589" r:id="rId62"/>
    <p:sldId id="275" r:id="rId63"/>
    <p:sldId id="273" r:id="rId64"/>
    <p:sldId id="579" r:id="rId65"/>
    <p:sldId id="279" r:id="rId66"/>
    <p:sldId id="274" r:id="rId67"/>
    <p:sldId id="590" r:id="rId68"/>
    <p:sldId id="469" r:id="rId69"/>
    <p:sldId id="553" r:id="rId70"/>
    <p:sldId id="390" r:id="rId71"/>
    <p:sldId id="502" r:id="rId72"/>
    <p:sldId id="568" r:id="rId73"/>
    <p:sldId id="493" r:id="rId74"/>
    <p:sldId id="594" r:id="rId75"/>
    <p:sldId id="542" r:id="rId76"/>
    <p:sldId id="520" r:id="rId77"/>
    <p:sldId id="266" r:id="rId78"/>
    <p:sldId id="272" r:id="rId79"/>
    <p:sldId id="591" r:id="rId80"/>
    <p:sldId id="581" r:id="rId81"/>
    <p:sldId id="488" r:id="rId82"/>
    <p:sldId id="392" r:id="rId83"/>
    <p:sldId id="554" r:id="rId84"/>
    <p:sldId id="433" r:id="rId85"/>
    <p:sldId id="434" r:id="rId86"/>
    <p:sldId id="435" r:id="rId87"/>
    <p:sldId id="462" r:id="rId88"/>
    <p:sldId id="436" r:id="rId89"/>
    <p:sldId id="582" r:id="rId90"/>
    <p:sldId id="583" r:id="rId91"/>
    <p:sldId id="585" r:id="rId92"/>
    <p:sldId id="523" r:id="rId93"/>
    <p:sldId id="473" r:id="rId94"/>
    <p:sldId id="593" r:id="rId95"/>
    <p:sldId id="437" r:id="rId96"/>
    <p:sldId id="569" r:id="rId97"/>
    <p:sldId id="592" r:id="rId98"/>
    <p:sldId id="500" r:id="rId99"/>
    <p:sldId id="482" r:id="rId100"/>
    <p:sldId id="484" r:id="rId101"/>
    <p:sldId id="586" r:id="rId102"/>
    <p:sldId id="305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/>
    <p:restoredTop sz="94737"/>
  </p:normalViewPr>
  <p:slideViewPr>
    <p:cSldViewPr snapToGrid="0" snapToObjects="1" showGuides="1">
      <p:cViewPr varScale="1">
        <p:scale>
          <a:sx n="98" d="100"/>
          <a:sy n="98" d="100"/>
        </p:scale>
        <p:origin x="4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8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4.tiff"/><Relationship Id="rId9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54.jpg"/><Relationship Id="rId4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3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446573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/seminar/2025_unl</a:t>
            </a:r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9AB563-9379-D14A-B0F9-961F0874D527}"/>
              </a:ext>
            </a:extLst>
          </p:cNvPr>
          <p:cNvSpPr txBox="1"/>
          <p:nvPr/>
        </p:nvSpPr>
        <p:spPr>
          <a:xfrm>
            <a:off x="9602124" y="6488668"/>
            <a:ext cx="258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(2024) </a:t>
            </a:r>
            <a:r>
              <a:rPr lang="en-US" i="1" dirty="0"/>
              <a:t>Am J Botany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5164"/>
            <a:ext cx="7403610" cy="5382836"/>
          </a:xfrm>
          <a:noFill/>
        </p:spPr>
        <p:txBody>
          <a:bodyPr numCol="2">
            <a:normAutofit/>
          </a:bodyPr>
          <a:lstStyle/>
          <a:p>
            <a:r>
              <a:rPr lang="en-US" sz="1200" dirty="0"/>
              <a:t>Current and former lab members</a:t>
            </a:r>
            <a:endParaRPr lang="en-US" sz="1100" dirty="0"/>
          </a:p>
          <a:p>
            <a:pPr lvl="1"/>
            <a:r>
              <a:rPr lang="en-US" sz="1100" dirty="0" err="1"/>
              <a:t>Alissar</a:t>
            </a:r>
            <a:r>
              <a:rPr lang="en-US" sz="1100" dirty="0"/>
              <a:t> </a:t>
            </a:r>
            <a:r>
              <a:rPr lang="en-US" sz="1100" dirty="0" err="1"/>
              <a:t>Cheaib</a:t>
            </a:r>
            <a:r>
              <a:rPr lang="en-US" sz="1100" dirty="0"/>
              <a:t> (postdoc)</a:t>
            </a:r>
          </a:p>
          <a:p>
            <a:pPr lvl="1"/>
            <a:r>
              <a:rPr lang="en-US" sz="1100" dirty="0"/>
              <a:t>Evan Perkowski (postdoc)</a:t>
            </a:r>
          </a:p>
          <a:p>
            <a:pPr lvl="1"/>
            <a:r>
              <a:rPr lang="en-US" sz="1100" dirty="0" err="1"/>
              <a:t>Snehanjana</a:t>
            </a:r>
            <a:r>
              <a:rPr lang="en-US" sz="1100" dirty="0"/>
              <a:t> Chatterjee (PhD)</a:t>
            </a:r>
          </a:p>
          <a:p>
            <a:pPr lvl="1"/>
            <a:r>
              <a:rPr lang="en-US" sz="1100" dirty="0"/>
              <a:t>Monika Kelley (PhD)</a:t>
            </a:r>
          </a:p>
          <a:p>
            <a:pPr lvl="1"/>
            <a:r>
              <a:rPr lang="en-US" sz="1100" dirty="0"/>
              <a:t>Isabella Beltran (PhD)</a:t>
            </a:r>
          </a:p>
          <a:p>
            <a:pPr lvl="1"/>
            <a:r>
              <a:rPr lang="en-US" sz="1100" dirty="0"/>
              <a:t>Daniel Owusu Kwakye (PhD)</a:t>
            </a:r>
          </a:p>
          <a:p>
            <a:pPr lvl="1"/>
            <a:r>
              <a:rPr lang="en-US" sz="1100" dirty="0"/>
              <a:t>Garrison Garza (PhD)</a:t>
            </a:r>
          </a:p>
          <a:p>
            <a:pPr lvl="1"/>
            <a:r>
              <a:rPr lang="en-US" sz="1100" dirty="0"/>
              <a:t>Christine </a:t>
            </a:r>
            <a:r>
              <a:rPr lang="en-US" sz="1100" dirty="0" err="1"/>
              <a:t>Vanginault</a:t>
            </a:r>
            <a:r>
              <a:rPr lang="en-US" sz="1100" dirty="0"/>
              <a:t> (MS; graduating Thursday!)</a:t>
            </a:r>
          </a:p>
          <a:p>
            <a:pPr lvl="1"/>
            <a:r>
              <a:rPr lang="en-US" sz="1100" dirty="0" err="1"/>
              <a:t>Zinny</a:t>
            </a:r>
            <a:r>
              <a:rPr lang="en-US" sz="1100" dirty="0"/>
              <a:t> </a:t>
            </a:r>
            <a:r>
              <a:rPr lang="en-US" sz="1100" dirty="0" err="1"/>
              <a:t>Ezekannagha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Clara Drake (MS)</a:t>
            </a:r>
          </a:p>
          <a:p>
            <a:pPr lvl="1"/>
            <a:r>
              <a:rPr lang="en-US" sz="1100" dirty="0"/>
              <a:t>Gwen </a:t>
            </a:r>
            <a:r>
              <a:rPr lang="en-US" sz="1100" dirty="0" err="1"/>
              <a:t>Wattt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Brad Posch (postdoc; now at DBG)</a:t>
            </a:r>
          </a:p>
          <a:p>
            <a:pPr lvl="1"/>
            <a:r>
              <a:rPr lang="en-US" sz="1100" dirty="0"/>
              <a:t>Jeff Chieppa (postdoc; now in industry)</a:t>
            </a:r>
          </a:p>
          <a:p>
            <a:pPr lvl="1"/>
            <a:r>
              <a:rPr lang="en-US" sz="1100" dirty="0" err="1"/>
              <a:t>Lizz</a:t>
            </a:r>
            <a:r>
              <a:rPr lang="en-US" sz="1100" dirty="0"/>
              <a:t> Waring (postdoc; now Asst. Prof at Northeastern State U)</a:t>
            </a:r>
          </a:p>
          <a:p>
            <a:pPr lvl="1"/>
            <a:r>
              <a:rPr lang="en-US" sz="1100" dirty="0"/>
              <a:t>Kieran Carroll (lab manager; now PhD student at OU)</a:t>
            </a:r>
          </a:p>
          <a:p>
            <a:pPr lvl="1"/>
            <a:r>
              <a:rPr lang="en-US" sz="1100" dirty="0"/>
              <a:t>Eve Gray (MS; now at UT-Austin)</a:t>
            </a:r>
          </a:p>
          <a:p>
            <a:pPr lvl="1"/>
            <a:r>
              <a:rPr lang="en-US" sz="1100" dirty="0"/>
              <a:t>Risa McNellis (MS; now at Plum Island LTER)</a:t>
            </a:r>
          </a:p>
          <a:p>
            <a:pPr lvl="1"/>
            <a:r>
              <a:rPr lang="en-US" sz="1100" dirty="0"/>
              <a:t>Helen Scott (MS; now in industry and PhD student at BU)</a:t>
            </a:r>
          </a:p>
          <a:p>
            <a:pPr lvl="1"/>
            <a:r>
              <a:rPr lang="en-US" sz="1100" dirty="0"/>
              <a:t>Too many (40) undergrads to list!</a:t>
            </a:r>
          </a:p>
          <a:p>
            <a:r>
              <a:rPr lang="en-US" sz="1400" dirty="0"/>
              <a:t>Collaborators around the world</a:t>
            </a:r>
          </a:p>
          <a:p>
            <a:r>
              <a:rPr lang="en-US" sz="1200" dirty="0"/>
              <a:t>Funding</a:t>
            </a:r>
          </a:p>
          <a:p>
            <a:pPr lvl="1"/>
            <a:r>
              <a:rPr lang="en-US" sz="1100" dirty="0"/>
              <a:t>NSF</a:t>
            </a:r>
          </a:p>
          <a:p>
            <a:pPr lvl="1"/>
            <a:r>
              <a:rPr lang="en-US" sz="1100" dirty="0"/>
              <a:t>USDA</a:t>
            </a:r>
          </a:p>
          <a:p>
            <a:pPr lvl="1"/>
            <a:r>
              <a:rPr lang="en-US" sz="1100" dirty="0"/>
              <a:t>NPS</a:t>
            </a:r>
          </a:p>
          <a:p>
            <a:pPr lvl="1"/>
            <a:r>
              <a:rPr lang="en-US" sz="1100" dirty="0"/>
              <a:t>USGS</a:t>
            </a:r>
          </a:p>
          <a:p>
            <a:pPr lvl="1"/>
            <a:r>
              <a:rPr lang="en-US" sz="1100" dirty="0"/>
              <a:t>Schmidt Futures</a:t>
            </a:r>
          </a:p>
          <a:p>
            <a:pPr lvl="1"/>
            <a:r>
              <a:rPr lang="en-US" sz="1100" dirty="0"/>
              <a:t>Texas </a:t>
            </a:r>
            <a:r>
              <a:rPr lang="en-US" sz="1100" dirty="0" err="1"/>
              <a:t>EcoLab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5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70651" y="6430600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37084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7196594" y="6488668"/>
            <a:ext cx="499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Keenan…Smith et al. (2023) </a:t>
            </a:r>
            <a:r>
              <a:rPr lang="en-US" i="1" dirty="0"/>
              <a:t>Nature Climate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8324403" y="6488668"/>
            <a:ext cx="386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Harrison,…Smith et al. (2021)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8838005" y="6488668"/>
            <a:ext cx="335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5016137" y="6211669"/>
            <a:ext cx="7175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r>
              <a:rPr lang="en-US" dirty="0"/>
              <a:t>; 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C30A0-01E8-D748-8131-862699C89325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617A3-8A53-174E-B83A-5E1451774E31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69640-22F8-394C-B06C-45286684AFEB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8829605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ACB29-0DD6-FB4D-955B-3BFF52D74738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D5899-2F1F-FC44-8930-0BCB97D2CCBE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using theory to understand </a:t>
            </a:r>
            <a:r>
              <a:rPr lang="en-US" dirty="0">
                <a:solidFill>
                  <a:srgbClr val="011893"/>
                </a:solidFill>
              </a:rPr>
              <a:t>larger scale </a:t>
            </a:r>
            <a:r>
              <a:rPr lang="en-US" dirty="0"/>
              <a:t>consequences of acclimation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7175134" y="2983522"/>
            <a:ext cx="4542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As predicted from theory, increased leaf N confers greater species population growth in dry sites and this is enhanced by eutrophication.</a:t>
            </a:r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A8D449E1-BB67-3D47-A7CB-876DF1DFAB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2146389"/>
            <a:ext cx="6577147" cy="4110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9DE537-4CD6-A44D-B6E9-E18BB9B62DDD}"/>
              </a:ext>
            </a:extLst>
          </p:cNvPr>
          <p:cNvSpPr txBox="1"/>
          <p:nvPr/>
        </p:nvSpPr>
        <p:spPr>
          <a:xfrm>
            <a:off x="6435631" y="3631474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Aridity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D8777-D033-334E-8692-57EB42E163A2}"/>
              </a:ext>
            </a:extLst>
          </p:cNvPr>
          <p:cNvSpPr txBox="1"/>
          <p:nvPr/>
        </p:nvSpPr>
        <p:spPr>
          <a:xfrm>
            <a:off x="9285242" y="6488668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,… and Smith (in prep)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173C1-E724-414F-A2C2-4009A73E5234}"/>
              </a:ext>
            </a:extLst>
          </p:cNvPr>
          <p:cNvSpPr/>
          <p:nvPr/>
        </p:nvSpPr>
        <p:spPr>
          <a:xfrm>
            <a:off x="3200400" y="3631474"/>
            <a:ext cx="352697" cy="966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236BDD-5F28-0E41-8166-3664D1A75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409" y="4679374"/>
            <a:ext cx="1535974" cy="153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4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3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r>
              <a:rPr lang="en-US" dirty="0"/>
              <a:t>, </a:t>
            </a:r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 and Smith (in review), </a:t>
            </a:r>
            <a:r>
              <a:rPr lang="en-US" dirty="0" err="1"/>
              <a:t>Cheaib</a:t>
            </a:r>
            <a:r>
              <a:rPr lang="en-US" dirty="0"/>
              <a:t>, et al. (in prep)</a:t>
            </a:r>
          </a:p>
          <a:p>
            <a:r>
              <a:rPr lang="en-US" dirty="0">
                <a:solidFill>
                  <a:srgbClr val="011893"/>
                </a:solidFill>
              </a:rPr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r>
              <a:rPr lang="en-US" dirty="0"/>
              <a:t>, Waring et al.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 et al.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  <a:p>
            <a:r>
              <a:rPr lang="en-US" dirty="0">
                <a:solidFill>
                  <a:srgbClr val="011893"/>
                </a:solidFill>
              </a:rPr>
              <a:t>Field soil manipulation studies</a:t>
            </a:r>
          </a:p>
          <a:p>
            <a:pPr lvl="1"/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 err="1"/>
              <a:t>Ecol</a:t>
            </a:r>
            <a:r>
              <a:rPr lang="en-US" i="1" dirty="0"/>
              <a:t> Letters, </a:t>
            </a:r>
            <a:r>
              <a:rPr lang="en-US" dirty="0" err="1"/>
              <a:t>Perkowski</a:t>
            </a:r>
            <a:r>
              <a:rPr lang="en-US" dirty="0"/>
              <a:t> et al. (in review), Beltran </a:t>
            </a:r>
            <a:r>
              <a:rPr lang="en-US" dirty="0" err="1"/>
              <a:t>Triana</a:t>
            </a:r>
            <a:r>
              <a:rPr lang="en-US" dirty="0"/>
              <a:t>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6C63B-AD93-BE4F-9654-F55B70ED8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896" y="2904824"/>
            <a:ext cx="2220686" cy="2220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AD0EB-33D3-B142-94F7-97CC781A7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5367" y="1306285"/>
            <a:ext cx="1925923" cy="19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C8FFD-18B9-124F-9404-5EC5E86B02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5250" y="704850"/>
            <a:ext cx="9461500" cy="5212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75E5F-E891-8A45-B1F5-F64A576D3F1E}"/>
              </a:ext>
            </a:extLst>
          </p:cNvPr>
          <p:cNvSpPr txBox="1"/>
          <p:nvPr/>
        </p:nvSpPr>
        <p:spPr>
          <a:xfrm>
            <a:off x="8453284" y="6488668"/>
            <a:ext cx="373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Stocker,…Smith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99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7348238" y="6511222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7348238" y="6488668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Waring, and Smith (2021)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6138134" y="6485096"/>
            <a:ext cx="613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 </a:t>
            </a:r>
            <a:r>
              <a:rPr lang="en-US" dirty="0" err="1"/>
              <a:t>Chieppa</a:t>
            </a:r>
            <a:r>
              <a:rPr lang="en-US" dirty="0"/>
              <a:t>, </a:t>
            </a:r>
            <a:r>
              <a:rPr lang="en-US" dirty="0" err="1"/>
              <a:t>Perskowski</a:t>
            </a:r>
            <a:r>
              <a:rPr lang="en-US" dirty="0"/>
              <a:t>, and Smith (2025)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6D5BD-18E4-6D48-91AA-FA42C2323D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9215" y="1693314"/>
            <a:ext cx="3606785" cy="5048847"/>
          </a:xfrm>
          <a:prstGeom prst="rect">
            <a:avLst/>
          </a:prstGeom>
        </p:spPr>
      </p:pic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8FBFADE5-9930-4F4E-9740-BA405B723C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825" y="1470028"/>
            <a:ext cx="5458097" cy="30319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D14EE4-F532-924D-9F81-E833A7D7D0E1}"/>
              </a:ext>
            </a:extLst>
          </p:cNvPr>
          <p:cNvSpPr/>
          <p:nvPr/>
        </p:nvSpPr>
        <p:spPr>
          <a:xfrm>
            <a:off x="6635931" y="3278777"/>
            <a:ext cx="692332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8802739" y="6496259"/>
            <a:ext cx="338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,… and Smith (in review)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7348238" y="6485097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Response to soil N is dependent on N demand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58A72-7BB7-8649-8D7D-4E02FEF863EB}"/>
              </a:ext>
            </a:extLst>
          </p:cNvPr>
          <p:cNvSpPr txBox="1"/>
          <p:nvPr/>
        </p:nvSpPr>
        <p:spPr>
          <a:xfrm>
            <a:off x="8537986" y="6511222"/>
            <a:ext cx="365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,… and Smith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EB2BB-C0C1-C446-B737-E419A03523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964" y="2411101"/>
            <a:ext cx="8198001" cy="37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5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particularly where demand is high. However, more leaf N =/= more photosynthesis.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microbial symbioses</a:t>
            </a:r>
            <a:r>
              <a:rPr lang="en-US" dirty="0"/>
              <a:t> on leaf economics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6147781" y="6204524"/>
            <a:ext cx="604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-Murphy, Smith et al. (2021) </a:t>
            </a:r>
            <a:r>
              <a:rPr lang="en-US" i="1" dirty="0"/>
              <a:t>Ecology Letters</a:t>
            </a:r>
          </a:p>
          <a:p>
            <a:r>
              <a:rPr lang="en-US" dirty="0" err="1"/>
              <a:t>Cheaib</a:t>
            </a:r>
            <a:r>
              <a:rPr lang="en-US" dirty="0"/>
              <a:t>, </a:t>
            </a:r>
            <a:r>
              <a:rPr lang="en-US" dirty="0" err="1"/>
              <a:t>Chieppa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, and Smith (2025)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4049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52" y="4064034"/>
            <a:ext cx="2918187" cy="2786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5FF5ED-8469-C84C-AC84-14E99F3C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724" y="2735684"/>
            <a:ext cx="6604276" cy="2423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29BC4-4331-1543-82EB-F5DB44441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403" y="803726"/>
            <a:ext cx="1838597" cy="18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0CB4B-14AA-2144-9976-6CD64B05E1DB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3816CBF-B17A-0740-99F5-65CD94321196}"/>
              </a:ext>
            </a:extLst>
          </p:cNvPr>
          <p:cNvPicPr/>
          <p:nvPr/>
        </p:nvPicPr>
        <p:blipFill rotWithShape="1">
          <a:blip r:embed="rId2"/>
          <a:srcRect l="38318" t="408" r="24828" b="50894"/>
          <a:stretch/>
        </p:blipFill>
        <p:spPr>
          <a:xfrm>
            <a:off x="444136" y="1285255"/>
            <a:ext cx="4976950" cy="43840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B1E95-8470-A841-B9F2-44014CFE66A5}"/>
              </a:ext>
            </a:extLst>
          </p:cNvPr>
          <p:cNvCxnSpPr>
            <a:cxnSpLocks/>
          </p:cNvCxnSpPr>
          <p:nvPr/>
        </p:nvCxnSpPr>
        <p:spPr>
          <a:xfrm>
            <a:off x="4859383" y="2194560"/>
            <a:ext cx="0" cy="746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2FB3-4BA6-434C-9272-CA0A78F500A8}"/>
              </a:ext>
            </a:extLst>
          </p:cNvPr>
          <p:cNvCxnSpPr>
            <a:cxnSpLocks/>
          </p:cNvCxnSpPr>
          <p:nvPr/>
        </p:nvCxnSpPr>
        <p:spPr>
          <a:xfrm>
            <a:off x="2954383" y="2495006"/>
            <a:ext cx="0" cy="5747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A9E4078-55A3-D54E-8C38-06CE3CC7B76E}"/>
              </a:ext>
            </a:extLst>
          </p:cNvPr>
          <p:cNvSpPr txBox="1">
            <a:spLocks/>
          </p:cNvSpPr>
          <p:nvPr/>
        </p:nvSpPr>
        <p:spPr>
          <a:xfrm>
            <a:off x="6066002" y="864197"/>
            <a:ext cx="5154991" cy="26607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further confirmed this universality of this response under 18 N treatments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324C-E3F8-FB4C-82CF-B5312C319ABF}"/>
              </a:ext>
            </a:extLst>
          </p:cNvPr>
          <p:cNvSpPr txBox="1"/>
          <p:nvPr/>
        </p:nvSpPr>
        <p:spPr>
          <a:xfrm>
            <a:off x="6802127" y="6488668"/>
            <a:ext cx="538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Ezekannagha</a:t>
            </a:r>
            <a:r>
              <a:rPr lang="en-US" dirty="0"/>
              <a:t>, and Smith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36F630F-5637-7A42-BE43-91C65F086234}"/>
              </a:ext>
            </a:extLst>
          </p:cNvPr>
          <p:cNvPicPr/>
          <p:nvPr/>
        </p:nvPicPr>
        <p:blipFill rotWithShape="1">
          <a:blip r:embed="rId2"/>
          <a:srcRect l="75404" t="40303" r="27" b="38222"/>
          <a:stretch/>
        </p:blipFill>
        <p:spPr>
          <a:xfrm>
            <a:off x="5421086" y="4271554"/>
            <a:ext cx="3317966" cy="193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AE0E0-3E09-504B-AC8C-EE439BEFF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552" y="3670665"/>
            <a:ext cx="1998617" cy="1998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7CE2C-9E54-2847-9701-441BCE29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063" y="483325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0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57BC4-5F1C-F04A-A12F-6BE7FE73C707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build more leaves and fine roots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BD6D-A738-EA4B-B4A7-E45452B7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97" y="2233749"/>
            <a:ext cx="9742206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A4A73-C0C2-474F-82AD-D7C8128EC938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C163-4D35-6E46-90AA-F681D8B6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2491"/>
            <a:ext cx="7587264" cy="36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43F66-C997-9D4B-B293-B47511D9D9E0}"/>
              </a:ext>
            </a:extLst>
          </p:cNvPr>
          <p:cNvSpPr txBox="1"/>
          <p:nvPr/>
        </p:nvSpPr>
        <p:spPr>
          <a:xfrm>
            <a:off x="8635834" y="2717074"/>
            <a:ext cx="3556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50% increase in ecosystem carbon from CO</a:t>
            </a:r>
            <a:r>
              <a:rPr lang="en-US" sz="3200" baseline="-25000" dirty="0">
                <a:solidFill>
                  <a:srgbClr val="011893"/>
                </a:solidFill>
              </a:rPr>
              <a:t>2</a:t>
            </a:r>
            <a:r>
              <a:rPr lang="en-US" sz="3200" dirty="0">
                <a:solidFill>
                  <a:srgbClr val="011893"/>
                </a:solidFill>
              </a:rPr>
              <a:t> acclimation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39" y="2271441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decrease, reducing N limitation and increasing future ecosystem C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08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4ABC2-F4B9-0D44-8404-1A6B77573AFA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B34CD-E08C-7F49-A44F-591A333296E5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CC43E-117D-5D49-89B0-55810829D1B9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062FC-E5D2-6C4A-902D-396AC35C82CD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Similar responses further North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062FC-E5D2-6C4A-902D-396AC35C82CD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4F643-00B0-244D-A625-F508E7BA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2" y="0"/>
            <a:ext cx="376517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F7A23-4E32-1744-8ADE-B258B4ED8C3C}"/>
              </a:ext>
            </a:extLst>
          </p:cNvPr>
          <p:cNvSpPr txBox="1"/>
          <p:nvPr/>
        </p:nvSpPr>
        <p:spPr>
          <a:xfrm rot="16200000">
            <a:off x="6710244" y="3174816"/>
            <a:ext cx="3779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  <a:r>
              <a:rPr lang="en-US" sz="4000" baseline="-25000" dirty="0"/>
              <a:t>4</a:t>
            </a:r>
            <a:r>
              <a:rPr lang="en-US" sz="4000" dirty="0"/>
              <a:t> advantage (%)</a:t>
            </a:r>
          </a:p>
        </p:txBody>
      </p:sp>
    </p:spTree>
    <p:extLst>
      <p:ext uri="{BB962C8B-B14F-4D97-AF65-F5344CB8AC3E}">
        <p14:creationId xmlns:p14="http://schemas.microsoft.com/office/powerpoint/2010/main" val="14670903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scaling of C</a:t>
            </a:r>
            <a:r>
              <a:rPr lang="en-US" baseline="-25000" dirty="0">
                <a:solidFill>
                  <a:srgbClr val="011893"/>
                </a:solidFill>
              </a:rPr>
              <a:t>4</a:t>
            </a:r>
            <a:r>
              <a:rPr lang="en-US" dirty="0">
                <a:solidFill>
                  <a:srgbClr val="011893"/>
                </a:solidFill>
              </a:rPr>
              <a:t> biology from cells to biomes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752" y="5936033"/>
            <a:ext cx="1850248" cy="921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A42F0-CA5C-A34F-9946-66E4ABE22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0661"/>
            <a:ext cx="5033554" cy="2347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C5CEF-687F-BE4B-9F12-137411E060B2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5789" y="1795190"/>
            <a:ext cx="7280421" cy="42962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64181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FEE04B-39A7-3841-A3C5-FAAB7BFF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155700"/>
            <a:ext cx="9105900" cy="454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ADE0DF-64FD-3B4D-A93B-F8363F6A0CEE}"/>
              </a:ext>
            </a:extLst>
          </p:cNvPr>
          <p:cNvSpPr txBox="1"/>
          <p:nvPr/>
        </p:nvSpPr>
        <p:spPr>
          <a:xfrm>
            <a:off x="8351653" y="6488668"/>
            <a:ext cx="38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Monson,…Smith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23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2712</TotalTime>
  <Words>2240</Words>
  <Application>Microsoft Macintosh PowerPoint</Application>
  <PresentationFormat>Widescreen</PresentationFormat>
  <Paragraphs>280</Paragraphs>
  <Slides>102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using theory to understand larger scale consequences of acclimation</vt:lpstr>
      <vt:lpstr>Question 2: How do plants acclimate to soil nitrogen?</vt:lpstr>
      <vt:lpstr>The lab has examined soil nitrogen impacts in many contexts</vt:lpstr>
      <vt:lpstr>What have we learned?</vt:lpstr>
      <vt:lpstr>PowerPoint Presentation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Response to soil N is dependent on N demand</vt:lpstr>
      <vt:lpstr>Question 2: How do plants acclimate to soil nitrogen?  Reduction in N uptake costs results in bigger plants with more leaf N, particularly where demand is high. However, more leaf N =/= more photosynthesis.</vt:lpstr>
      <vt:lpstr>Looking forward: impact of microbial symbioses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PowerPoint Presentation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Plants build more leaves and fine roots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decrease, reducing N limitation and increasing future ecosystem C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scaling of C4 biology from cells to biomes</vt:lpstr>
      <vt:lpstr>PowerPoint Presentation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417</cp:revision>
  <cp:lastPrinted>2019-07-23T15:57:34Z</cp:lastPrinted>
  <dcterms:created xsi:type="dcterms:W3CDTF">2019-07-15T15:11:58Z</dcterms:created>
  <dcterms:modified xsi:type="dcterms:W3CDTF">2025-05-07T13:36:35Z</dcterms:modified>
</cp:coreProperties>
</file>